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01" r:id="rId4"/>
    <p:sldId id="315" r:id="rId5"/>
    <p:sldId id="295" r:id="rId6"/>
    <p:sldId id="300" r:id="rId7"/>
    <p:sldId id="306" r:id="rId8"/>
    <p:sldId id="299" r:id="rId9"/>
    <p:sldId id="303" r:id="rId10"/>
    <p:sldId id="308" r:id="rId11"/>
    <p:sldId id="313" r:id="rId12"/>
    <p:sldId id="316" r:id="rId13"/>
    <p:sldId id="314" r:id="rId14"/>
    <p:sldId id="311" r:id="rId15"/>
    <p:sldId id="312" r:id="rId16"/>
    <p:sldId id="302" r:id="rId17"/>
    <p:sldId id="304" r:id="rId18"/>
    <p:sldId id="305" r:id="rId19"/>
    <p:sldId id="30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4" autoAdjust="0"/>
    <p:restoredTop sz="94660"/>
  </p:normalViewPr>
  <p:slideViewPr>
    <p:cSldViewPr>
      <p:cViewPr varScale="1">
        <p:scale>
          <a:sx n="70" d="100"/>
          <a:sy n="70" d="100"/>
        </p:scale>
        <p:origin x="4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51520" y="1899882"/>
            <a:ext cx="8640960" cy="4965231"/>
            <a:chOff x="251520" y="1899882"/>
            <a:chExt cx="8640960" cy="496523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r="-8" b="20272"/>
            <a:stretch/>
          </p:blipFill>
          <p:spPr>
            <a:xfrm>
              <a:off x="251520" y="1899882"/>
              <a:ext cx="8640960" cy="4958118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5312823" y="6165304"/>
              <a:ext cx="3579657" cy="6998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Заголовок 1"/>
          <p:cNvSpPr txBox="1">
            <a:spLocks/>
          </p:cNvSpPr>
          <p:nvPr/>
        </p:nvSpPr>
        <p:spPr>
          <a:xfrm>
            <a:off x="267344" y="404664"/>
            <a:ext cx="8625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ГОДОВОЙ ОТЧЕТ </a:t>
            </a:r>
            <a:b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 итогах работы </a:t>
            </a:r>
            <a:b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Автодорожного факультета СВФУ за 2017 год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4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4077072"/>
            <a:ext cx="3707904" cy="278092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340768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Реализация хоздоговоров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Научно-исследовательская работа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Пользователь\Desktop\NEFU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4"/>
          <a:stretch/>
        </p:blipFill>
        <p:spPr bwMode="auto">
          <a:xfrm>
            <a:off x="131540" y="1786463"/>
            <a:ext cx="312674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4952" y="2060848"/>
            <a:ext cx="5065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НИР «Исследование </a:t>
            </a:r>
            <a:r>
              <a:rPr lang="ru-RU" sz="2000" dirty="0"/>
              <a:t>прочности дорожных одежд на автодороге А-331 </a:t>
            </a:r>
            <a:r>
              <a:rPr lang="ru-RU" sz="2000" dirty="0" smtClean="0"/>
              <a:t>«Вилюй».</a:t>
            </a:r>
          </a:p>
          <a:p>
            <a:r>
              <a:rPr lang="ru-RU" sz="2000" dirty="0" smtClean="0"/>
              <a:t>Заказчик – </a:t>
            </a:r>
            <a:r>
              <a:rPr lang="ru-RU" sz="2000" dirty="0" err="1" smtClean="0"/>
              <a:t>СибАДИ</a:t>
            </a:r>
            <a:r>
              <a:rPr lang="ru-RU" sz="2000" dirty="0" smtClean="0"/>
              <a:t> в интересах </a:t>
            </a:r>
          </a:p>
          <a:p>
            <a:r>
              <a:rPr lang="ru-RU" sz="2000" dirty="0" smtClean="0"/>
              <a:t>ПАО «</a:t>
            </a:r>
            <a:r>
              <a:rPr lang="ru-RU" sz="2000" dirty="0" err="1" smtClean="0"/>
              <a:t>Дорисс</a:t>
            </a:r>
            <a:r>
              <a:rPr lang="ru-RU" sz="2000" dirty="0" smtClean="0"/>
              <a:t>».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53136"/>
            <a:ext cx="1205207" cy="11939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47664" y="3933056"/>
            <a:ext cx="41777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cs typeface="Arial" charset="0"/>
              </a:rPr>
              <a:t>НИР «Оценка</a:t>
            </a:r>
            <a:r>
              <a:rPr lang="ru-RU" sz="2000" dirty="0">
                <a:cs typeface="Arial" charset="0"/>
              </a:rPr>
              <a:t>, основные тенденции изменения природного и социально-экономического состояния, человеческого потенциала Восточной экономической </a:t>
            </a:r>
            <a:r>
              <a:rPr lang="ru-RU" sz="2000" dirty="0" smtClean="0">
                <a:cs typeface="Arial" charset="0"/>
              </a:rPr>
              <a:t>зоны Республики Саха (Якутия)». </a:t>
            </a:r>
            <a:r>
              <a:rPr lang="ru-RU" sz="2000" dirty="0">
                <a:cs typeface="Arial" charset="0"/>
              </a:rPr>
              <a:t/>
            </a:r>
            <a:br>
              <a:rPr lang="ru-RU" sz="2000" dirty="0">
                <a:cs typeface="Arial" charset="0"/>
              </a:rPr>
            </a:br>
            <a:r>
              <a:rPr lang="ru-RU" sz="2000" dirty="0" smtClean="0">
                <a:cs typeface="Arial" charset="0"/>
              </a:rPr>
              <a:t>Заказчик – АН РС(Я), </a:t>
            </a:r>
          </a:p>
          <a:p>
            <a:r>
              <a:rPr lang="ru-RU" sz="2000" dirty="0" err="1" smtClean="0">
                <a:cs typeface="Arial" charset="0"/>
              </a:rPr>
              <a:t>госконтракт</a:t>
            </a:r>
            <a:r>
              <a:rPr lang="ru-RU" sz="2000" dirty="0" smtClean="0">
                <a:cs typeface="Arial" charset="0"/>
              </a:rPr>
              <a:t> </a:t>
            </a:r>
            <a:r>
              <a:rPr lang="ru-RU" sz="2000" dirty="0">
                <a:cs typeface="Arial" charset="0"/>
              </a:rPr>
              <a:t>№5329 от 07.08.2017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210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179512" y="1757134"/>
            <a:ext cx="655342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itchFamily="34" charset="0"/>
              </a:rPr>
              <a:t>3</a:t>
            </a:r>
            <a:r>
              <a:rPr lang="ru-RU" sz="1600" dirty="0">
                <a:latin typeface="Calibri" pitchFamily="34" charset="0"/>
              </a:rPr>
              <a:t> экспедиционных исследования по изучению:</a:t>
            </a:r>
          </a:p>
          <a:p>
            <a:pPr>
              <a:buFont typeface="Arial" charset="0"/>
              <a:buChar char="•"/>
            </a:pPr>
            <a:r>
              <a:rPr lang="ru-RU" sz="1600" dirty="0">
                <a:latin typeface="Calibri" pitchFamily="34" charset="0"/>
              </a:rPr>
              <a:t> природной среды, </a:t>
            </a:r>
          </a:p>
          <a:p>
            <a:pPr>
              <a:buFont typeface="Arial" charset="0"/>
              <a:buChar char="•"/>
            </a:pPr>
            <a:r>
              <a:rPr lang="ru-RU" sz="1600" dirty="0">
                <a:latin typeface="Calibri" pitchFamily="34" charset="0"/>
              </a:rPr>
              <a:t> национальных культур,</a:t>
            </a:r>
          </a:p>
          <a:p>
            <a:pPr>
              <a:buFont typeface="Arial" charset="0"/>
              <a:buChar char="•"/>
            </a:pPr>
            <a:r>
              <a:rPr lang="ru-RU" sz="1600" dirty="0">
                <a:latin typeface="Calibri" pitchFamily="34" charset="0"/>
              </a:rPr>
              <a:t> традиционных моделей жизнедеятельности коренных народов зоны, </a:t>
            </a:r>
          </a:p>
          <a:p>
            <a:pPr>
              <a:buFont typeface="Arial" charset="0"/>
              <a:buChar char="•"/>
            </a:pPr>
            <a:r>
              <a:rPr lang="ru-RU" sz="1600" dirty="0">
                <a:latin typeface="Calibri" pitchFamily="34" charset="0"/>
              </a:rPr>
              <a:t> социологическое исследование населения,</a:t>
            </a:r>
          </a:p>
          <a:p>
            <a:pPr>
              <a:buFont typeface="Arial" charset="0"/>
              <a:buChar char="•"/>
            </a:pPr>
            <a:r>
              <a:rPr lang="ru-RU" sz="1600" dirty="0">
                <a:latin typeface="Calibri" pitchFamily="34" charset="0"/>
              </a:rPr>
              <a:t> медицинское обследование населения. </a:t>
            </a:r>
          </a:p>
          <a:p>
            <a:r>
              <a:rPr lang="ru-RU" sz="1600" dirty="0">
                <a:latin typeface="Calibri" pitchFamily="34" charset="0"/>
              </a:rPr>
              <a:t>В работе задействовано </a:t>
            </a:r>
            <a:r>
              <a:rPr lang="ru-RU" sz="1600" b="1" dirty="0">
                <a:latin typeface="Calibri" pitchFamily="34" charset="0"/>
              </a:rPr>
              <a:t>76</a:t>
            </a:r>
            <a:r>
              <a:rPr lang="ru-RU" sz="1600" dirty="0">
                <a:latin typeface="Calibri" pitchFamily="34" charset="0"/>
              </a:rPr>
              <a:t> человек. </a:t>
            </a:r>
          </a:p>
        </p:txBody>
      </p:sp>
      <p:pic>
        <p:nvPicPr>
          <p:cNvPr id="5" name="Picture 2" descr="D:\во31\Водотоки\IMG-20171123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4886325"/>
            <a:ext cx="263048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во31\Водотоки\IMG-20171123-WA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3950"/>
            <a:ext cx="5148263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:\во31\Водотоки\IMG-20171123-WA0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300663"/>
            <a:ext cx="2373313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:\во31\р. Кюбюмэ (фото с.н.с. НИИПЭС СВФУ Данилова П.П.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205038"/>
            <a:ext cx="29162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во31\Водотоки\IMG-20171123-WA0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213100"/>
            <a:ext cx="288131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Научно-исследовательская работа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Пользователь\Desktop\NEFU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95536" y="1304764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Комплексная экспедиция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70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Воспитательная работа 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1304764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Партнерский проект поддержки мобильности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студентов и сотрудников факультета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98" y="2276872"/>
            <a:ext cx="371424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24" y="2270720"/>
            <a:ext cx="2495877" cy="443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9736"/>
            <a:ext cx="3373611" cy="189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70" y="4365104"/>
            <a:ext cx="3363954" cy="252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" y="2204864"/>
            <a:ext cx="3200360" cy="240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976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520788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Совершенствование корпоративной структуры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системы управления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Стратегическое развитие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80103" y="2851188"/>
            <a:ext cx="50123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/>
              <a:t>Утверждение положения об «Учебно-методическом центре дополнительного профессионального образования «Автошкола СВФУ»</a:t>
            </a:r>
          </a:p>
          <a:p>
            <a:pPr marL="457200" indent="-457200">
              <a:buAutoNum type="arabicPeriod"/>
            </a:pPr>
            <a:endParaRPr lang="ru-RU" sz="2000" dirty="0"/>
          </a:p>
          <a:p>
            <a:pPr marL="457200" indent="-457200">
              <a:buAutoNum type="arabicPeriod"/>
            </a:pPr>
            <a:r>
              <a:rPr lang="ru-RU" sz="2000" dirty="0" smtClean="0"/>
              <a:t>Повышение статуса автошколы до уровня обеспечивающей кафедры</a:t>
            </a:r>
          </a:p>
          <a:p>
            <a:pPr marL="457200" indent="-457200">
              <a:buAutoNum type="arabicPeriod"/>
            </a:pPr>
            <a:endParaRPr lang="ru-RU" sz="2000" dirty="0"/>
          </a:p>
          <a:p>
            <a:pPr marL="457200" indent="-457200">
              <a:buAutoNum type="arabicPeriod"/>
            </a:pPr>
            <a:r>
              <a:rPr lang="ru-RU" sz="2000" dirty="0" smtClean="0"/>
              <a:t>Утверждение собственного штатного расписания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6" y="2521104"/>
            <a:ext cx="3030364" cy="18317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5" b="23471"/>
          <a:stretch/>
        </p:blipFill>
        <p:spPr>
          <a:xfrm>
            <a:off x="461516" y="4683492"/>
            <a:ext cx="3030364" cy="191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92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520788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создания нового испытательного полигона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Стратегическое развитие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4372" y="2060848"/>
            <a:ext cx="8566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Предоставление администрацией ГО «город Якутск» земельного участка площадью 74 га в районе с. Кангалассы </a:t>
            </a:r>
          </a:p>
          <a:p>
            <a:pPr algn="ctr"/>
            <a:r>
              <a:rPr lang="ru-RU" sz="2400" dirty="0" smtClean="0"/>
              <a:t>под испытательный полигон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45185"/>
            <a:ext cx="4537421" cy="34030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3429000"/>
            <a:ext cx="4535995" cy="340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520788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создания нового испытательного полигона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Стратегическое развитие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4372" y="2289061"/>
            <a:ext cx="47496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ru-RU" dirty="0" smtClean="0"/>
              <a:t>Предоставлен земельный участок</a:t>
            </a:r>
          </a:p>
          <a:p>
            <a:pPr marL="457200" indent="-457200" algn="just">
              <a:buAutoNum type="arabicPeriod"/>
            </a:pPr>
            <a:r>
              <a:rPr lang="ru-RU" dirty="0" smtClean="0"/>
              <a:t>Утверждена Дорожная карта реализации инвестиционного проекта</a:t>
            </a:r>
          </a:p>
          <a:p>
            <a:pPr marL="457200" indent="-457200" algn="just">
              <a:buAutoNum type="arabicPeriod"/>
            </a:pPr>
            <a:r>
              <a:rPr lang="ru-RU" dirty="0" smtClean="0"/>
              <a:t>Изготовлена </a:t>
            </a:r>
            <a:r>
              <a:rPr lang="ru-RU" dirty="0" err="1" smtClean="0"/>
              <a:t>топосъемка</a:t>
            </a:r>
            <a:r>
              <a:rPr lang="ru-RU" dirty="0" smtClean="0"/>
              <a:t> земельного участка </a:t>
            </a:r>
          </a:p>
          <a:p>
            <a:pPr marL="457200" indent="-457200" algn="just">
              <a:buAutoNum type="arabicPeriod"/>
            </a:pPr>
            <a:r>
              <a:rPr lang="ru-RU" dirty="0" smtClean="0"/>
              <a:t>Ведутся земельно-кадастровые работы</a:t>
            </a:r>
          </a:p>
          <a:p>
            <a:pPr marL="457200" indent="-457200" algn="just">
              <a:buAutoNum type="arabicPeriod"/>
            </a:pPr>
            <a:r>
              <a:rPr lang="ru-RU" dirty="0" smtClean="0"/>
              <a:t>Подготовлена ПСД проекта</a:t>
            </a:r>
          </a:p>
          <a:p>
            <a:pPr marL="457200" indent="-457200" algn="just">
              <a:buFontTx/>
              <a:buAutoNum type="arabicPeriod"/>
            </a:pPr>
            <a:r>
              <a:rPr lang="ru-RU" dirty="0"/>
              <a:t>Разработано маркетинговое исследование рынка зимних автомобильных шин</a:t>
            </a:r>
          </a:p>
          <a:p>
            <a:pPr marL="457200" indent="-457200" algn="just">
              <a:buAutoNum type="arabicPeriod"/>
            </a:pPr>
            <a:r>
              <a:rPr lang="ru-RU" dirty="0" smtClean="0"/>
              <a:t>Разработан бизнес план проекта</a:t>
            </a:r>
          </a:p>
          <a:p>
            <a:pPr marL="457200" indent="-457200" algn="just">
              <a:buAutoNum type="arabicPeriod"/>
            </a:pPr>
            <a:r>
              <a:rPr lang="ru-RU" dirty="0" smtClean="0"/>
              <a:t>Создано МИП ООО «Испытательный полигон СВФУ»</a:t>
            </a:r>
          </a:p>
          <a:p>
            <a:pPr marL="457200" indent="-457200" algn="just">
              <a:buAutoNum type="arabicPeriod"/>
            </a:pPr>
            <a:r>
              <a:rPr lang="ru-RU" dirty="0" smtClean="0"/>
              <a:t>Подана заявка в Корпорацию развития Дальнего Востока на получение статуса резидента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11" y="3789040"/>
            <a:ext cx="4057989" cy="3068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11" y="1988841"/>
            <a:ext cx="4153116" cy="17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1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Ключевые итоги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9512" y="5013176"/>
            <a:ext cx="878497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Факультет планомерно движется </a:t>
            </a:r>
          </a:p>
          <a:p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 выполнению положений «дорожной карты»</a:t>
            </a:r>
            <a:endParaRPr lang="ru-RU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27966" y="1984772"/>
            <a:ext cx="700041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Рост среднего балла ЕГЭ (63,12)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Прогресс научной компоненты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Рост популярности АДФ среди молодежи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Рост 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контингента студентов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Достижение соотношения 1:11,6 (на конец 2017 года выполняет 5 </a:t>
            </a:r>
            <a:r>
              <a:rPr lang="ru-RU" sz="20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УчП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Сохранение штатов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Рост заработной платы </a:t>
            </a:r>
          </a:p>
        </p:txBody>
      </p:sp>
    </p:spTree>
    <p:extLst>
      <p:ext uri="{BB962C8B-B14F-4D97-AF65-F5344CB8AC3E}">
        <p14:creationId xmlns:p14="http://schemas.microsoft.com/office/powerpoint/2010/main" val="35638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План, установленный на 2017 год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3465004"/>
            <a:ext cx="748883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AutoNum type="arabicPeriod"/>
            </a:pP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Массовый переход на ЭК</a:t>
            </a: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Сохранение штатов, при одновременном доведении соотношения до значения 1:11,6</a:t>
            </a: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Защита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диссертаций кандидата наук 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Лицензирование и открытие новой ООП магистратуры по направлению подготовки ТТП</a:t>
            </a:r>
          </a:p>
          <a:p>
            <a:pPr marL="457200" indent="-457200" algn="l">
              <a:buFontTx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Доведение среднего балла ЕГЭ до 60 баллов</a:t>
            </a:r>
          </a:p>
          <a:p>
            <a:pPr marL="457200" indent="-457200" algn="l">
              <a:buFontTx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Принятие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нового положения об УМЦ «Автошкола СВФУ»</a:t>
            </a: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Начало ПИР испытательного полигона</a:t>
            </a: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Начало работ по доведению инфраструктуры автодрома по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Хатынг-Юряхскому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шоссе до нормативов</a:t>
            </a: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Совершенствование управленческих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709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Выполнение плана на 2017 год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3465004"/>
            <a:ext cx="748883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AutoNum type="arabicPeriod"/>
            </a:pP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Массовый переход на ЭК</a:t>
            </a: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Сохранение штатов, при одновременном доведении соотношения до значения 1:11,6</a:t>
            </a: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Защита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диссертаций кандидата наук 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Лицензирование и открытие новой ООП магистратуры по направлению подготовки ТТП</a:t>
            </a:r>
          </a:p>
          <a:p>
            <a:pPr marL="457200" indent="-457200" algn="l">
              <a:buFontTx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Доведение среднего балла ЕГЭ до 60 баллов</a:t>
            </a:r>
          </a:p>
          <a:p>
            <a:pPr marL="457200" indent="-457200" algn="l">
              <a:buFontTx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Принятие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нового положения об УМЦ «Автошкола СВФУ»</a:t>
            </a: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Начало ПИР испытательного полигона</a:t>
            </a: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Начало работ по доведению инфраструктуры автодрома по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Хатынг-Юряхскому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шоссе до нормативов</a:t>
            </a:r>
          </a:p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Совершенствование управленческих процессов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2400" y="1700808"/>
            <a:ext cx="432048" cy="400110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V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400" y="2204864"/>
            <a:ext cx="432048" cy="400110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V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72400" y="3100898"/>
            <a:ext cx="432048" cy="400110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V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72400" y="3532946"/>
            <a:ext cx="432048" cy="400110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V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2400" y="3964994"/>
            <a:ext cx="432048" cy="400110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V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2400" y="4437112"/>
            <a:ext cx="432048" cy="400110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V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2400" y="5045114"/>
            <a:ext cx="432048" cy="400110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V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0352" y="5621178"/>
            <a:ext cx="1239961" cy="400110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работе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0353" y="2636912"/>
            <a:ext cx="1239961" cy="400110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Частично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4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79"/>
                    </a14:imgEffect>
                    <a14:imgEffect>
                      <a14:saturation sat="116000"/>
                    </a14:imgEffect>
                    <a14:imgEffect>
                      <a14:brightnessContrast bright="-8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0" y="1340768"/>
            <a:ext cx="8968142" cy="541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Основные задачи на 2018 год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Пользователь\Desktop\NEFU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3672408"/>
            <a:ext cx="8424936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AutoNum type="arabicPeriod"/>
            </a:pPr>
            <a:endParaRPr lang="ru-RU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Сохранение штатов, при одновременном доведении соотношения до значения 1:12,0</a:t>
            </a:r>
          </a:p>
          <a:p>
            <a:pPr marL="457200" indent="-457200" algn="l"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Стабилизация уровня среднего балла ЕГЭ не ниже 60 баллов</a:t>
            </a:r>
          </a:p>
          <a:p>
            <a:pPr marL="457200" indent="-457200" algn="l">
              <a:buFontTx/>
              <a:buAutoNum type="arabicPeriod"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предпосылок для продолжения роста заработной платы</a:t>
            </a:r>
          </a:p>
          <a:p>
            <a:pPr marL="457200" indent="-457200" algn="l">
              <a:buFontTx/>
              <a:buAutoNum type="arabicPeriod"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Начало цифровой трансформации факультета</a:t>
            </a:r>
          </a:p>
          <a:p>
            <a:pPr marL="457200" indent="-457200" algn="l">
              <a:buFontTx/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Проведение 1й НПК по проблемам дорожного хозяйства</a:t>
            </a:r>
          </a:p>
          <a:p>
            <a:pPr marL="457200" indent="-457200" algn="l">
              <a:buFontTx/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Защита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кандидатских диссертаций</a:t>
            </a:r>
          </a:p>
          <a:p>
            <a:pPr marL="457200" indent="-457200" algn="l"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Продолжение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работы по интернационализации учебного процесса и росту языковой компетенции студентов </a:t>
            </a:r>
          </a:p>
          <a:p>
            <a:pPr marL="457200" indent="-457200" algn="l"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Проведение январских испытаний автомобильных шин корпорации Бриджстоун</a:t>
            </a:r>
          </a:p>
          <a:p>
            <a:pPr marL="457200" indent="-457200" algn="l"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Разработка эскизного проекта нового здания Учебно-лабораторного корпуса АДФ</a:t>
            </a:r>
          </a:p>
          <a:p>
            <a:pPr marL="457200" indent="-457200" algn="l"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Получение статуса резидента ТОСЭР «Кангалассы»</a:t>
            </a:r>
          </a:p>
          <a:p>
            <a:pPr marL="457200" indent="-457200" algn="l"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Начало строительных работ на новом испытательном полигоне</a:t>
            </a:r>
          </a:p>
          <a:p>
            <a:pPr marL="457200" indent="-457200" algn="l"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Продолжение работ по доведению инфраструктуры автодрома по </a:t>
            </a:r>
            <a:r>
              <a:rPr lang="ru-RU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Хатынг-Юряхскому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шоссе до нормативов</a:t>
            </a:r>
          </a:p>
          <a:p>
            <a:pPr marL="457200" indent="-457200" algn="l"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Совершенствование управленческих процессов</a:t>
            </a:r>
          </a:p>
          <a:p>
            <a:pPr marL="457200" indent="-457200" algn="l"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Участие в сетевом оздоровительном проекте «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LUNA Challenge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4600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Учебная работа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924944"/>
            <a:ext cx="505590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2017 году:</a:t>
            </a: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получена лицензия и осуществлен первый набор студентов на новую магистерскую программу </a:t>
            </a:r>
            <a:r>
              <a:rPr lang="ru-RU" sz="2000" b="1" dirty="0" smtClean="0"/>
              <a:t>«Организация и безопасность движения»</a:t>
            </a:r>
            <a:r>
              <a:rPr lang="ru-RU" sz="2000" dirty="0" smtClean="0"/>
              <a:t>, направления </a:t>
            </a:r>
            <a:r>
              <a:rPr lang="ru-RU" sz="2000" dirty="0" smtClean="0">
                <a:solidFill>
                  <a:srgbClr val="FF0000"/>
                </a:solidFill>
              </a:rPr>
              <a:t>23.04.02 </a:t>
            </a:r>
            <a:r>
              <a:rPr lang="ru-RU" sz="2000" dirty="0" smtClean="0"/>
              <a:t> </a:t>
            </a:r>
            <a:r>
              <a:rPr lang="ru-RU" sz="2000" b="1" dirty="0" smtClean="0"/>
              <a:t>«Технология транспортных процессов»</a:t>
            </a:r>
            <a:r>
              <a:rPr lang="ru-RU" sz="2000" dirty="0" smtClean="0"/>
              <a:t>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аккредитована магистерская программа </a:t>
            </a:r>
            <a:r>
              <a:rPr lang="ru-RU" sz="2000" b="1" dirty="0" smtClean="0"/>
              <a:t>«Управление качеством автомобильных дорог в криолитозоне»</a:t>
            </a:r>
            <a:r>
              <a:rPr lang="ru-RU" sz="2000" dirty="0" smtClean="0"/>
              <a:t>, направления 08.04.01 </a:t>
            </a:r>
            <a:r>
              <a:rPr lang="ru-RU" sz="2000" b="1" dirty="0" smtClean="0"/>
              <a:t>«Строительство»</a:t>
            </a:r>
            <a:r>
              <a:rPr lang="ru-RU" sz="2000" dirty="0" smtClean="0"/>
              <a:t>.</a:t>
            </a:r>
          </a:p>
        </p:txBody>
      </p:sp>
      <p:pic>
        <p:nvPicPr>
          <p:cNvPr id="7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0485" y="3469367"/>
            <a:ext cx="1625921" cy="2385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50" y="3429000"/>
            <a:ext cx="1777622" cy="25117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3528" y="150859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На факультете начиная с 2017 года реализуется 11 направлений подготовки всех ступеней высшего образования в очной и заочной формах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171654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Учебная работа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241974"/>
            <a:ext cx="1944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55,56</a:t>
            </a:r>
          </a:p>
        </p:txBody>
      </p:sp>
      <p:pic>
        <p:nvPicPr>
          <p:cNvPr id="7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3212976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Рост среднего балла ЕГЭ абитуриентов</a:t>
            </a:r>
            <a:endParaRPr lang="ru-RU" sz="2400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949931"/>
            <a:ext cx="7632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2017 году сохраняются высокие показатели абсолютной и качественной успеваемости</a:t>
            </a:r>
            <a:endParaRPr lang="ru-RU" sz="2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95536" y="1481879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Качество и успеваемость</a:t>
            </a:r>
            <a:endParaRPr lang="ru-RU" sz="2400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119" y="3933056"/>
            <a:ext cx="1944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63,12</a:t>
            </a:r>
          </a:p>
        </p:txBody>
      </p:sp>
      <p:sp>
        <p:nvSpPr>
          <p:cNvPr id="2" name="Стрелка вправо 1"/>
          <p:cNvSpPr/>
          <p:nvPr/>
        </p:nvSpPr>
        <p:spPr>
          <a:xfrm rot="20410595">
            <a:off x="3794455" y="4989969"/>
            <a:ext cx="1800199" cy="228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8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Учебная работа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2235636"/>
            <a:ext cx="35283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Кафедрой «Эксплуатация автомобильного транспорта и автосервис» открыто </a:t>
            </a:r>
          </a:p>
          <a:p>
            <a:pPr algn="ctr"/>
            <a:r>
              <a:rPr lang="ru-RU" sz="2000" b="1" dirty="0" smtClean="0"/>
              <a:t>две базовые кафедры</a:t>
            </a:r>
            <a:r>
              <a:rPr lang="ru-RU" sz="2000" dirty="0" smtClean="0"/>
              <a:t>:</a:t>
            </a:r>
          </a:p>
          <a:p>
            <a:pPr algn="ctr"/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«Автомобильное хозяйство» </a:t>
            </a:r>
            <a:r>
              <a:rPr lang="ru-RU" sz="2000" dirty="0" smtClean="0"/>
              <a:t>на базе МУП «Якутская пассажирская автотранспортная компания»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«Автотехобслуживание и ремонт»</a:t>
            </a:r>
            <a:r>
              <a:rPr lang="ru-RU" sz="2000" dirty="0" smtClean="0"/>
              <a:t> на базе ООО «</a:t>
            </a:r>
            <a:r>
              <a:rPr lang="ru-RU" sz="2000" dirty="0" err="1" smtClean="0"/>
              <a:t>Техсервисцентр</a:t>
            </a:r>
            <a:r>
              <a:rPr lang="ru-RU" sz="2000" dirty="0" smtClean="0"/>
              <a:t>»</a:t>
            </a:r>
          </a:p>
        </p:txBody>
      </p:sp>
      <p:pic>
        <p:nvPicPr>
          <p:cNvPr id="6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481879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2060"/>
                </a:solidFill>
                <a:cs typeface="Arial" pitchFamily="34" charset="0"/>
              </a:rPr>
              <a:t>Организация учебного процесса совместно с партнерами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59869"/>
            <a:ext cx="2641402" cy="264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2" y="2167882"/>
            <a:ext cx="2125922" cy="435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86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372" y="1877923"/>
            <a:ext cx="8566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Факультет сохраняет лидирующие позиции в университете по организации производственных практик 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Учебная работа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2"/>
          <a:stretch/>
        </p:blipFill>
        <p:spPr>
          <a:xfrm>
            <a:off x="6372200" y="5318998"/>
            <a:ext cx="1888792" cy="11343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09994"/>
            <a:ext cx="2254573" cy="11272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32145"/>
            <a:ext cx="2812031" cy="2109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14983"/>
            <a:ext cx="3124024" cy="23430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32" y="2848126"/>
            <a:ext cx="3278555" cy="2470872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395536" y="1304764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Производственные практики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6654" y="5489937"/>
            <a:ext cx="8566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летний строительный сезон 2017 года впервые организована работа 3-х линейных бригад общей численностью 28 человек на объектах автомобильной дороги общего пользования федерального значения А-331 «Вилюй» с оплатой труда во время практики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Учебная работа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2856610"/>
            <a:ext cx="1937400" cy="12916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4372" y="1877923"/>
            <a:ext cx="8566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Факультет сохраняет лидирующие позиции в университете по организации производственных практик 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95536" y="1304764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Производственные практики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s://www.s-vfu.ru/upload/iblock/f57/f57d1bb021cc56e5d5fc0adafc35a8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2" y="2912882"/>
            <a:ext cx="4373926" cy="246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192759"/>
            <a:ext cx="1935269" cy="12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Учебная работа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1304764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Олимпиады и конкурсы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2111" y="2379652"/>
            <a:ext cx="50123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Шадрин Валерий Валерьевич </a:t>
            </a:r>
            <a:r>
              <a:rPr lang="ru-RU" sz="2000" dirty="0"/>
              <a:t>- студент </a:t>
            </a:r>
            <a:r>
              <a:rPr lang="ru-RU" sz="2000" dirty="0" smtClean="0"/>
              <a:t>2 курса группы АС-16-А</a:t>
            </a:r>
          </a:p>
          <a:p>
            <a:endParaRPr lang="ru-RU" sz="2000" dirty="0"/>
          </a:p>
          <a:p>
            <a:r>
              <a:rPr lang="en-US" sz="2000" b="1" dirty="0" smtClean="0"/>
              <a:t>I</a:t>
            </a:r>
            <a:r>
              <a:rPr lang="ru-RU" sz="2000" b="1" dirty="0" smtClean="0"/>
              <a:t> место</a:t>
            </a:r>
            <a:r>
              <a:rPr lang="ru-RU" sz="2000" dirty="0" smtClean="0"/>
              <a:t> на </a:t>
            </a:r>
            <a:r>
              <a:rPr lang="en-US" sz="2000" dirty="0"/>
              <a:t>V</a:t>
            </a:r>
            <a:r>
              <a:rPr lang="ru-RU" sz="2000" dirty="0"/>
              <a:t>-м открытом региональном чемпионате «Молодые профессионалы (</a:t>
            </a:r>
            <a:r>
              <a:rPr lang="en-US" sz="2000" b="1" dirty="0" err="1" smtClean="0"/>
              <a:t>WorldSkills</a:t>
            </a:r>
            <a:r>
              <a:rPr lang="en-US" sz="2000" b="1" dirty="0" smtClean="0"/>
              <a:t> </a:t>
            </a:r>
            <a:r>
              <a:rPr lang="en-US" sz="2000" b="1" dirty="0"/>
              <a:t>Russia</a:t>
            </a:r>
            <a:r>
              <a:rPr lang="ru-RU" sz="2000" dirty="0"/>
              <a:t>)» </a:t>
            </a:r>
            <a:r>
              <a:rPr lang="ru-RU" sz="2000" dirty="0" smtClean="0"/>
              <a:t>в </a:t>
            </a:r>
            <a:r>
              <a:rPr lang="ru-RU" sz="2000" dirty="0"/>
              <a:t>компетенции «Ремонт и обслуживание легковых автомобилей»,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Участник суперфинала Национального чемпионата </a:t>
            </a:r>
            <a:r>
              <a:rPr lang="ru-RU" sz="2000" dirty="0"/>
              <a:t>«</a:t>
            </a:r>
            <a:r>
              <a:rPr lang="en-US" sz="2000" dirty="0" err="1" smtClean="0"/>
              <a:t>WorldSkills</a:t>
            </a:r>
            <a:r>
              <a:rPr lang="ru-RU" sz="2000" dirty="0" smtClean="0"/>
              <a:t> </a:t>
            </a:r>
            <a:r>
              <a:rPr lang="en-US" sz="2000" dirty="0" smtClean="0"/>
              <a:t>Russia</a:t>
            </a:r>
            <a:r>
              <a:rPr lang="ru-RU" sz="2000" dirty="0"/>
              <a:t>» в городе </a:t>
            </a:r>
            <a:r>
              <a:rPr lang="ru-RU" sz="2000" dirty="0" smtClean="0"/>
              <a:t>Краснодаре, </a:t>
            </a:r>
            <a:r>
              <a:rPr lang="ru-RU" sz="2000" b="1" dirty="0" smtClean="0"/>
              <a:t>вошел в ТОП-10 страны</a:t>
            </a: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22"/>
          <a:stretch/>
        </p:blipFill>
        <p:spPr bwMode="auto">
          <a:xfrm>
            <a:off x="179512" y="2492896"/>
            <a:ext cx="359664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30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9" y="2339002"/>
            <a:ext cx="51845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</a:t>
            </a:r>
            <a:r>
              <a:rPr lang="ru-RU" b="1" dirty="0" smtClean="0"/>
              <a:t>заключительном II туре </a:t>
            </a:r>
            <a:r>
              <a:rPr lang="ru-RU" b="1" dirty="0"/>
              <a:t>Всероссийского смотра-конкурса выпускных квалификационных работ </a:t>
            </a:r>
            <a:r>
              <a:rPr lang="ru-RU" dirty="0" smtClean="0"/>
              <a:t>направления подготовки 23.03.03 «Эксплуатация транспортно-технологических машин и комплексов» (г. Воронеж) работы выпускников АДФ СВФУ под руководством </a:t>
            </a:r>
            <a:r>
              <a:rPr lang="ru-RU" b="1" dirty="0" smtClean="0"/>
              <a:t>Е.Е. Анисимова</a:t>
            </a:r>
            <a:r>
              <a:rPr lang="ru-RU" dirty="0" smtClean="0"/>
              <a:t> заняли </a:t>
            </a:r>
            <a:r>
              <a:rPr lang="ru-RU" b="1" dirty="0" smtClean="0"/>
              <a:t>1 и 2 места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/>
              <a:t>1 место – Сидоров Дмитрий Николаевич</a:t>
            </a:r>
            <a:r>
              <a:rPr lang="ru-RU" dirty="0" smtClean="0"/>
              <a:t>, ВКР «Разработка </a:t>
            </a:r>
            <a:r>
              <a:rPr lang="ru-RU" dirty="0" err="1" smtClean="0"/>
              <a:t>теплосберегающей</a:t>
            </a:r>
            <a:r>
              <a:rPr lang="ru-RU" dirty="0" smtClean="0"/>
              <a:t> капсулы для легковых автомобилей»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/>
              <a:t>2 место – Жирков </a:t>
            </a:r>
            <a:r>
              <a:rPr lang="ru-RU" b="1" dirty="0" err="1" smtClean="0"/>
              <a:t>Айсен</a:t>
            </a:r>
            <a:r>
              <a:rPr lang="ru-RU" b="1" dirty="0" smtClean="0"/>
              <a:t> Анатольевич</a:t>
            </a:r>
            <a:r>
              <a:rPr lang="ru-RU" dirty="0" smtClean="0"/>
              <a:t>, ВКР «Разработка вспомогательного устройства автомобиля «Гараж-Багажник».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Учебная работа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95536" y="1304764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Олимпиады и конкурсы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10" y="3191963"/>
            <a:ext cx="1716208" cy="23252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3165787"/>
            <a:ext cx="1735403" cy="23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1173" y="2746663"/>
            <a:ext cx="39111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16 июня 2017 года, старший преподаватель кафедры «Эксплуатация автомобильного транспорта и автосервис»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Егорова Елена Николаевна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успешно защитила кандидатскую диссертацию 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520788"/>
            <a:ext cx="8568952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Подготовка научно-педагогических кадров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979712" y="5598368"/>
            <a:ext cx="52565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Растет показатель остепененности НПР</a:t>
            </a:r>
            <a:endParaRPr lang="ru-RU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Научно-исследовательская работа</a:t>
            </a:r>
            <a:endParaRPr lang="ru-RU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Пользователь\Desktop\NEF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5165"/>
            <a:ext cx="920462" cy="84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Иван\Desktop\АДФ\Эмблема АД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165"/>
            <a:ext cx="879921" cy="8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09465"/>
            <a:ext cx="4153748" cy="307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876</Words>
  <Application>Microsoft Office PowerPoint</Application>
  <PresentationFormat>Экран (4:3)</PresentationFormat>
  <Paragraphs>143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Презентация PowerPoint</vt:lpstr>
      <vt:lpstr>Учебная работа</vt:lpstr>
      <vt:lpstr>Учебная работа</vt:lpstr>
      <vt:lpstr>Учебная работа</vt:lpstr>
      <vt:lpstr>Учебная работа</vt:lpstr>
      <vt:lpstr>Учебная работа</vt:lpstr>
      <vt:lpstr>Учебная работа</vt:lpstr>
      <vt:lpstr>Учебная работа</vt:lpstr>
      <vt:lpstr>Научно-исследовательская работа</vt:lpstr>
      <vt:lpstr>Научно-исследовательская работа</vt:lpstr>
      <vt:lpstr>Научно-исследовательская работа</vt:lpstr>
      <vt:lpstr>Воспитательная работа </vt:lpstr>
      <vt:lpstr>Стратегическое развитие</vt:lpstr>
      <vt:lpstr>Стратегическое развитие</vt:lpstr>
      <vt:lpstr>Стратегическое развитие</vt:lpstr>
      <vt:lpstr>Ключевые итоги</vt:lpstr>
      <vt:lpstr>План, установленный на 2017 год</vt:lpstr>
      <vt:lpstr>Выполнение плана на 2017 год</vt:lpstr>
      <vt:lpstr>Основные задачи на 2018 год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Александровна</dc:creator>
  <cp:lastModifiedBy>Junkie</cp:lastModifiedBy>
  <cp:revision>78</cp:revision>
  <dcterms:modified xsi:type="dcterms:W3CDTF">2017-12-29T09:04:13Z</dcterms:modified>
</cp:coreProperties>
</file>